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8"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DA652A-FC2C-4ADA-A58A-DC2B0FBDFF75}" type="datetimeFigureOut">
              <a:rPr lang="en-US" smtClean="0"/>
              <a:t>10/2/2013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288693-8864-41CB-B128-299EEE53AAFE}" type="slidenum">
              <a:rPr lang="en-US" smtClean="0"/>
              <a:t>‹#›</a:t>
            </a:fld>
            <a:endParaRPr lang="en-US"/>
          </a:p>
        </p:txBody>
      </p:sp>
    </p:spTree>
    <p:extLst>
      <p:ext uri="{BB962C8B-B14F-4D97-AF65-F5344CB8AC3E}">
        <p14:creationId xmlns:p14="http://schemas.microsoft.com/office/powerpoint/2010/main" val="3810843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DA652A-FC2C-4ADA-A58A-DC2B0FBDFF75}" type="datetimeFigureOut">
              <a:rPr lang="en-US" smtClean="0"/>
              <a:t>10/2/2013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288693-8864-41CB-B128-299EEE53AAFE}" type="slidenum">
              <a:rPr lang="en-US" smtClean="0"/>
              <a:t>‹#›</a:t>
            </a:fld>
            <a:endParaRPr lang="en-US"/>
          </a:p>
        </p:txBody>
      </p:sp>
    </p:spTree>
    <p:extLst>
      <p:ext uri="{BB962C8B-B14F-4D97-AF65-F5344CB8AC3E}">
        <p14:creationId xmlns:p14="http://schemas.microsoft.com/office/powerpoint/2010/main" val="2666066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DA652A-FC2C-4ADA-A58A-DC2B0FBDFF75}" type="datetimeFigureOut">
              <a:rPr lang="en-US" smtClean="0"/>
              <a:t>10/2/2013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288693-8864-41CB-B128-299EEE53AAFE}" type="slidenum">
              <a:rPr lang="en-US" smtClean="0"/>
              <a:t>‹#›</a:t>
            </a:fld>
            <a:endParaRPr lang="en-US"/>
          </a:p>
        </p:txBody>
      </p:sp>
    </p:spTree>
    <p:extLst>
      <p:ext uri="{BB962C8B-B14F-4D97-AF65-F5344CB8AC3E}">
        <p14:creationId xmlns:p14="http://schemas.microsoft.com/office/powerpoint/2010/main" val="1690018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DA652A-FC2C-4ADA-A58A-DC2B0FBDFF75}" type="datetimeFigureOut">
              <a:rPr lang="en-US" smtClean="0"/>
              <a:t>10/2/2013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288693-8864-41CB-B128-299EEE53AAFE}" type="slidenum">
              <a:rPr lang="en-US" smtClean="0"/>
              <a:t>‹#›</a:t>
            </a:fld>
            <a:endParaRPr lang="en-US"/>
          </a:p>
        </p:txBody>
      </p:sp>
    </p:spTree>
    <p:extLst>
      <p:ext uri="{BB962C8B-B14F-4D97-AF65-F5344CB8AC3E}">
        <p14:creationId xmlns:p14="http://schemas.microsoft.com/office/powerpoint/2010/main" val="1788680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DA652A-FC2C-4ADA-A58A-DC2B0FBDFF75}" type="datetimeFigureOut">
              <a:rPr lang="en-US" smtClean="0"/>
              <a:t>10/2/2013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288693-8864-41CB-B128-299EEE53AAFE}" type="slidenum">
              <a:rPr lang="en-US" smtClean="0"/>
              <a:t>‹#›</a:t>
            </a:fld>
            <a:endParaRPr lang="en-US"/>
          </a:p>
        </p:txBody>
      </p:sp>
    </p:spTree>
    <p:extLst>
      <p:ext uri="{BB962C8B-B14F-4D97-AF65-F5344CB8AC3E}">
        <p14:creationId xmlns:p14="http://schemas.microsoft.com/office/powerpoint/2010/main" val="3357226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DA652A-FC2C-4ADA-A58A-DC2B0FBDFF75}" type="datetimeFigureOut">
              <a:rPr lang="en-US" smtClean="0"/>
              <a:t>10/2/2013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288693-8864-41CB-B128-299EEE53AAFE}" type="slidenum">
              <a:rPr lang="en-US" smtClean="0"/>
              <a:t>‹#›</a:t>
            </a:fld>
            <a:endParaRPr lang="en-US"/>
          </a:p>
        </p:txBody>
      </p:sp>
    </p:spTree>
    <p:extLst>
      <p:ext uri="{BB962C8B-B14F-4D97-AF65-F5344CB8AC3E}">
        <p14:creationId xmlns:p14="http://schemas.microsoft.com/office/powerpoint/2010/main" val="1103811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DA652A-FC2C-4ADA-A58A-DC2B0FBDFF75}" type="datetimeFigureOut">
              <a:rPr lang="en-US" smtClean="0"/>
              <a:t>10/2/2013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288693-8864-41CB-B128-299EEE53AAFE}" type="slidenum">
              <a:rPr lang="en-US" smtClean="0"/>
              <a:t>‹#›</a:t>
            </a:fld>
            <a:endParaRPr lang="en-US"/>
          </a:p>
        </p:txBody>
      </p:sp>
    </p:spTree>
    <p:extLst>
      <p:ext uri="{BB962C8B-B14F-4D97-AF65-F5344CB8AC3E}">
        <p14:creationId xmlns:p14="http://schemas.microsoft.com/office/powerpoint/2010/main" val="2101358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DA652A-FC2C-4ADA-A58A-DC2B0FBDFF75}" type="datetimeFigureOut">
              <a:rPr lang="en-US" smtClean="0"/>
              <a:t>10/2/2013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288693-8864-41CB-B128-299EEE53AAFE}" type="slidenum">
              <a:rPr lang="en-US" smtClean="0"/>
              <a:t>‹#›</a:t>
            </a:fld>
            <a:endParaRPr lang="en-US"/>
          </a:p>
        </p:txBody>
      </p:sp>
    </p:spTree>
    <p:extLst>
      <p:ext uri="{BB962C8B-B14F-4D97-AF65-F5344CB8AC3E}">
        <p14:creationId xmlns:p14="http://schemas.microsoft.com/office/powerpoint/2010/main" val="2960209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DA652A-FC2C-4ADA-A58A-DC2B0FBDFF75}" type="datetimeFigureOut">
              <a:rPr lang="en-US" smtClean="0"/>
              <a:t>10/2/2013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288693-8864-41CB-B128-299EEE53AAFE}" type="slidenum">
              <a:rPr lang="en-US" smtClean="0"/>
              <a:t>‹#›</a:t>
            </a:fld>
            <a:endParaRPr lang="en-US"/>
          </a:p>
        </p:txBody>
      </p:sp>
    </p:spTree>
    <p:extLst>
      <p:ext uri="{BB962C8B-B14F-4D97-AF65-F5344CB8AC3E}">
        <p14:creationId xmlns:p14="http://schemas.microsoft.com/office/powerpoint/2010/main" val="288922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DA652A-FC2C-4ADA-A58A-DC2B0FBDFF75}" type="datetimeFigureOut">
              <a:rPr lang="en-US" smtClean="0"/>
              <a:t>10/2/2013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288693-8864-41CB-B128-299EEE53AAFE}" type="slidenum">
              <a:rPr lang="en-US" smtClean="0"/>
              <a:t>‹#›</a:t>
            </a:fld>
            <a:endParaRPr lang="en-US"/>
          </a:p>
        </p:txBody>
      </p:sp>
    </p:spTree>
    <p:extLst>
      <p:ext uri="{BB962C8B-B14F-4D97-AF65-F5344CB8AC3E}">
        <p14:creationId xmlns:p14="http://schemas.microsoft.com/office/powerpoint/2010/main" val="3581608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DA652A-FC2C-4ADA-A58A-DC2B0FBDFF75}" type="datetimeFigureOut">
              <a:rPr lang="en-US" smtClean="0"/>
              <a:t>10/2/2013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288693-8864-41CB-B128-299EEE53AAFE}" type="slidenum">
              <a:rPr lang="en-US" smtClean="0"/>
              <a:t>‹#›</a:t>
            </a:fld>
            <a:endParaRPr lang="en-US"/>
          </a:p>
        </p:txBody>
      </p:sp>
    </p:spTree>
    <p:extLst>
      <p:ext uri="{BB962C8B-B14F-4D97-AF65-F5344CB8AC3E}">
        <p14:creationId xmlns:p14="http://schemas.microsoft.com/office/powerpoint/2010/main" val="3496145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DA652A-FC2C-4ADA-A58A-DC2B0FBDFF75}" type="datetimeFigureOut">
              <a:rPr lang="en-US" smtClean="0"/>
              <a:t>10/2/2013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288693-8864-41CB-B128-299EEE53AAFE}" type="slidenum">
              <a:rPr lang="en-US" smtClean="0"/>
              <a:t>‹#›</a:t>
            </a:fld>
            <a:endParaRPr lang="en-US"/>
          </a:p>
        </p:txBody>
      </p:sp>
    </p:spTree>
    <p:extLst>
      <p:ext uri="{BB962C8B-B14F-4D97-AF65-F5344CB8AC3E}">
        <p14:creationId xmlns:p14="http://schemas.microsoft.com/office/powerpoint/2010/main" val="18878747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batakandihighschool.com/" TargetMode="External"/><Relationship Id="rId2" Type="http://schemas.openxmlformats.org/officeDocument/2006/relationships/hyperlink" Target="mailto:mshazaman@yahoo.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a:bodyPr>
          <a:lstStyle/>
          <a:p>
            <a:r>
              <a:rPr lang="bn-BD" dirty="0">
                <a:solidFill>
                  <a:srgbClr val="FF0000"/>
                </a:solidFill>
                <a:latin typeface="NikoshBAN" pitchFamily="2" charset="0"/>
                <a:cs typeface="NikoshBAN" pitchFamily="2" charset="0"/>
              </a:rPr>
              <a:t>স্বাগতম </a:t>
            </a:r>
            <a:endParaRPr lang="en-US" dirty="0">
              <a:solidFill>
                <a:srgbClr val="FF0000"/>
              </a:solidFill>
              <a:latin typeface="NikoshBAN" pitchFamily="2" charset="0"/>
              <a:cs typeface="NikoshBAN" pitchFamily="2"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524000"/>
            <a:ext cx="7391400" cy="5159461"/>
          </a:xfrm>
        </p:spPr>
      </p:pic>
    </p:spTree>
    <p:extLst>
      <p:ext uri="{BB962C8B-B14F-4D97-AF65-F5344CB8AC3E}">
        <p14:creationId xmlns:p14="http://schemas.microsoft.com/office/powerpoint/2010/main" val="1373153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10"/>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71600" y="1520031"/>
            <a:ext cx="6477000" cy="4857750"/>
          </a:xfrm>
        </p:spPr>
      </p:pic>
      <p:sp>
        <p:nvSpPr>
          <p:cNvPr id="5" name="Title 1"/>
          <p:cNvSpPr>
            <a:spLocks noGrp="1"/>
          </p:cNvSpPr>
          <p:nvPr>
            <p:ph type="title"/>
          </p:nvPr>
        </p:nvSpPr>
        <p:spPr>
          <a:xfrm>
            <a:off x="457200" y="274638"/>
            <a:ext cx="8229600" cy="1143000"/>
          </a:xfrm>
        </p:spPr>
        <p:txBody>
          <a:bodyPr/>
          <a:lstStyle/>
          <a:p>
            <a:endParaRPr lang="en-US"/>
          </a:p>
        </p:txBody>
      </p:sp>
      <p:sp>
        <p:nvSpPr>
          <p:cNvPr id="6" name="Title 1"/>
          <p:cNvSpPr txBox="1">
            <a:spLocks/>
          </p:cNvSpPr>
          <p:nvPr/>
        </p:nvSpPr>
        <p:spPr>
          <a:xfrm>
            <a:off x="457200" y="274638"/>
            <a:ext cx="8229600" cy="1143000"/>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bn-BD" sz="4400" b="0" i="0" u="none" strike="noStrike" kern="1200" cap="none" spc="0" normalizeH="0" baseline="0" noProof="0" smtClean="0">
                <a:ln>
                  <a:noFill/>
                </a:ln>
                <a:solidFill>
                  <a:schemeClr val="dk1"/>
                </a:solidFill>
                <a:effectLst/>
                <a:uLnTx/>
                <a:uFillTx/>
                <a:latin typeface="NikoshBAN" pitchFamily="2" charset="0"/>
                <a:cs typeface="NikoshBAN" pitchFamily="2" charset="0"/>
              </a:rPr>
              <a:t>পরিচিতি</a:t>
            </a:r>
            <a:endParaRPr kumimoji="0" lang="en-US" sz="4400" b="0" i="0" u="none" strike="noStrike" kern="1200" cap="none" spc="0" normalizeH="0" baseline="0" noProof="0" dirty="0">
              <a:ln>
                <a:noFill/>
              </a:ln>
              <a:solidFill>
                <a:schemeClr val="dk1"/>
              </a:solidFill>
              <a:effectLst/>
              <a:uLnTx/>
              <a:uFillTx/>
              <a:latin typeface="NikoshBAN" pitchFamily="2" charset="0"/>
              <a:cs typeface="NikoshBAN" pitchFamily="2" charset="0"/>
            </a:endParaRPr>
          </a:p>
        </p:txBody>
      </p:sp>
    </p:spTree>
    <p:extLst>
      <p:ext uri="{BB962C8B-B14F-4D97-AF65-F5344CB8AC3E}">
        <p14:creationId xmlns:p14="http://schemas.microsoft.com/office/powerpoint/2010/main" val="3552317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style>
          <a:lnRef idx="1">
            <a:schemeClr val="accent2"/>
          </a:lnRef>
          <a:fillRef idx="2">
            <a:schemeClr val="accent2"/>
          </a:fillRef>
          <a:effectRef idx="1">
            <a:schemeClr val="accent2"/>
          </a:effectRef>
          <a:fontRef idx="minor">
            <a:schemeClr val="dk1"/>
          </a:fontRef>
        </p:style>
        <p:txBody>
          <a:bodyPr/>
          <a:lstStyle/>
          <a:p>
            <a:r>
              <a:rPr lang="bn-BD" dirty="0" smtClean="0">
                <a:latin typeface="NikoshBAN" pitchFamily="2" charset="0"/>
                <a:cs typeface="NikoshBAN" pitchFamily="2" charset="0"/>
              </a:rPr>
              <a:t>মোহাম্মদ শাহজামান</a:t>
            </a:r>
            <a:endParaRPr lang="en-US" dirty="0">
              <a:latin typeface="NikoshBAN" pitchFamily="2" charset="0"/>
              <a:cs typeface="NikoshBAN" pitchFamily="2" charset="0"/>
            </a:endParaRPr>
          </a:p>
        </p:txBody>
      </p:sp>
      <p:sp>
        <p:nvSpPr>
          <p:cNvPr id="5" name="Content Placeholder 2"/>
          <p:cNvSpPr>
            <a:spLocks noGrp="1"/>
          </p:cNvSpPr>
          <p:nvPr>
            <p:ph idx="1"/>
          </p:nvPr>
        </p:nvSpPr>
        <p:spPr>
          <a:xfrm>
            <a:off x="457200" y="1600200"/>
            <a:ext cx="8229600" cy="4525963"/>
          </a:xfrm>
        </p:spPr>
        <p:style>
          <a:lnRef idx="1">
            <a:schemeClr val="accent6"/>
          </a:lnRef>
          <a:fillRef idx="2">
            <a:schemeClr val="accent6"/>
          </a:fillRef>
          <a:effectRef idx="1">
            <a:schemeClr val="accent6"/>
          </a:effectRef>
          <a:fontRef idx="minor">
            <a:schemeClr val="dk1"/>
          </a:fontRef>
        </p:style>
        <p:txBody>
          <a:bodyPr>
            <a:normAutofit/>
          </a:bodyPr>
          <a:lstStyle/>
          <a:p>
            <a:pPr>
              <a:buNone/>
            </a:pPr>
            <a:r>
              <a:rPr lang="bn-BD" sz="2400" dirty="0" smtClean="0">
                <a:latin typeface="NikoshBAN" pitchFamily="2" charset="0"/>
                <a:cs typeface="NikoshBAN" pitchFamily="2" charset="0"/>
              </a:rPr>
              <a:t>সহকারি শিক্ষক</a:t>
            </a:r>
          </a:p>
          <a:p>
            <a:pPr>
              <a:buNone/>
            </a:pPr>
            <a:r>
              <a:rPr lang="bn-BD" sz="2400" dirty="0" smtClean="0">
                <a:latin typeface="NikoshBAN" pitchFamily="2" charset="0"/>
                <a:cs typeface="NikoshBAN" pitchFamily="2" charset="0"/>
              </a:rPr>
              <a:t>বাতাকান্দি উচ্চ বিদ্যালয়</a:t>
            </a:r>
          </a:p>
          <a:p>
            <a:pPr>
              <a:buNone/>
            </a:pPr>
            <a:r>
              <a:rPr lang="bn-BD" sz="2400" dirty="0" smtClean="0">
                <a:latin typeface="NikoshBAN" pitchFamily="2" charset="0"/>
                <a:cs typeface="NikoshBAN" pitchFamily="2" charset="0"/>
              </a:rPr>
              <a:t>তিতাস, কুমিল্লা।</a:t>
            </a:r>
          </a:p>
          <a:p>
            <a:pPr>
              <a:buNone/>
            </a:pPr>
            <a:r>
              <a:rPr lang="bn-BD" sz="2400" dirty="0" smtClean="0">
                <a:latin typeface="NikoshBAN" pitchFamily="2" charset="0"/>
                <a:cs typeface="NikoshBAN" pitchFamily="2" charset="0"/>
              </a:rPr>
              <a:t>মোবাইলঃ</a:t>
            </a:r>
            <a:r>
              <a:rPr lang="en-US" sz="2400" dirty="0" smtClean="0">
                <a:latin typeface="NikoshBAN" pitchFamily="2" charset="0"/>
                <a:cs typeface="NikoshBAN" pitchFamily="2" charset="0"/>
              </a:rPr>
              <a:t>01933013841</a:t>
            </a:r>
          </a:p>
          <a:p>
            <a:pPr>
              <a:buNone/>
            </a:pPr>
            <a:r>
              <a:rPr lang="en-US" sz="2400" dirty="0" smtClean="0">
                <a:latin typeface="NikoshBAN" pitchFamily="2" charset="0"/>
                <a:cs typeface="NikoshBAN" pitchFamily="2" charset="0"/>
              </a:rPr>
              <a:t>Email: </a:t>
            </a:r>
            <a:r>
              <a:rPr lang="en-US" sz="2400" dirty="0" smtClean="0">
                <a:latin typeface="NikoshBAN" pitchFamily="2" charset="0"/>
                <a:cs typeface="NikoshBAN" pitchFamily="2" charset="0"/>
                <a:hlinkClick r:id="rId2"/>
              </a:rPr>
              <a:t>mshazaman@yahoo.com</a:t>
            </a:r>
            <a:endParaRPr lang="en-US" sz="2400" dirty="0" smtClean="0">
              <a:latin typeface="NikoshBAN" pitchFamily="2" charset="0"/>
              <a:cs typeface="NikoshBAN" pitchFamily="2" charset="0"/>
            </a:endParaRPr>
          </a:p>
          <a:p>
            <a:pPr>
              <a:buNone/>
            </a:pPr>
            <a:r>
              <a:rPr lang="en-US" sz="2400" smtClean="0">
                <a:latin typeface="Academy Engraved LET" pitchFamily="2" charset="0"/>
                <a:cs typeface="NikoshBAN" pitchFamily="2" charset="0"/>
              </a:rPr>
              <a:t>Web:www.shuvoh24.apollowebservices.com</a:t>
            </a:r>
            <a:r>
              <a:rPr lang="en-US" sz="2400" smtClean="0">
                <a:latin typeface="NikoshBAN" pitchFamily="2" charset="0"/>
                <a:cs typeface="NikoshBAN" pitchFamily="2" charset="0"/>
              </a:rPr>
              <a:t>                 </a:t>
            </a:r>
            <a:r>
              <a:rPr lang="en-US" sz="2400" dirty="0" smtClean="0">
                <a:latin typeface="NikoshBAN" pitchFamily="2" charset="0"/>
                <a:cs typeface="NikoshBAN" pitchFamily="2" charset="0"/>
                <a:hlinkClick r:id="rId3"/>
              </a:rPr>
              <a:t>www.batakandihighschool.com</a:t>
            </a:r>
            <a:endParaRPr lang="en-US" sz="2400" dirty="0" smtClean="0">
              <a:latin typeface="NikoshBAN" pitchFamily="2" charset="0"/>
              <a:cs typeface="NikoshBAN" pitchFamily="2" charset="0"/>
            </a:endParaRPr>
          </a:p>
          <a:p>
            <a:pPr>
              <a:buNone/>
            </a:pPr>
            <a:r>
              <a:rPr lang="en-US" sz="2400" dirty="0" smtClean="0">
                <a:latin typeface="NikoshBAN" pitchFamily="2" charset="0"/>
                <a:cs typeface="NikoshBAN" pitchFamily="2" charset="0"/>
              </a:rPr>
              <a:t>      www.ictinedubd.ning.com/mohammadshahzaman</a:t>
            </a:r>
            <a:endParaRPr lang="en-US" sz="2400" dirty="0">
              <a:latin typeface="NikoshBAN" pitchFamily="2" charset="0"/>
              <a:cs typeface="NikoshBAN" pitchFamily="2" charset="0"/>
            </a:endParaRPr>
          </a:p>
        </p:txBody>
      </p:sp>
    </p:spTree>
    <p:extLst>
      <p:ext uri="{BB962C8B-B14F-4D97-AF65-F5344CB8AC3E}">
        <p14:creationId xmlns:p14="http://schemas.microsoft.com/office/powerpoint/2010/main" val="394739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4"/>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5">
                                            <p:bg/>
                                          </p:spTgt>
                                        </p:tgtEl>
                                        <p:attrNameLst>
                                          <p:attrName>style.visibility</p:attrName>
                                        </p:attrNameLst>
                                      </p:cBhvr>
                                      <p:to>
                                        <p:strVal val="visible"/>
                                      </p:to>
                                    </p:set>
                                    <p:anim calcmode="lin" valueType="num">
                                      <p:cBhvr>
                                        <p:cTn id="11" dur="500" fill="hold"/>
                                        <p:tgtEl>
                                          <p:spTgt spid="5">
                                            <p:bg/>
                                          </p:spTgt>
                                        </p:tgtEl>
                                        <p:attrNameLst>
                                          <p:attrName>ppt_w</p:attrName>
                                        </p:attrNameLst>
                                      </p:cBhvr>
                                      <p:tavLst>
                                        <p:tav tm="0">
                                          <p:val>
                                            <p:fltVal val="0"/>
                                          </p:val>
                                        </p:tav>
                                        <p:tav tm="100000">
                                          <p:val>
                                            <p:strVal val="#ppt_w"/>
                                          </p:val>
                                        </p:tav>
                                      </p:tavLst>
                                    </p:anim>
                                    <p:anim calcmode="lin" valueType="num">
                                      <p:cBhvr>
                                        <p:cTn id="12" dur="500" fill="hold"/>
                                        <p:tgtEl>
                                          <p:spTgt spid="5">
                                            <p:bg/>
                                          </p:spTgt>
                                        </p:tgtEl>
                                        <p:attrNameLst>
                                          <p:attrName>ppt_h</p:attrName>
                                        </p:attrNameLst>
                                      </p:cBhvr>
                                      <p:tavLst>
                                        <p:tav tm="0">
                                          <p:val>
                                            <p:fltVal val="0"/>
                                          </p:val>
                                        </p:tav>
                                        <p:tav tm="100000">
                                          <p:val>
                                            <p:strVal val="#ppt_h"/>
                                          </p:val>
                                        </p:tav>
                                      </p:tavLst>
                                    </p:anim>
                                    <p:animEffect transition="in" filter="fade">
                                      <p:cBhvr>
                                        <p:cTn id="13" dur="500"/>
                                        <p:tgtEl>
                                          <p:spTgt spid="5">
                                            <p:bg/>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 calcmode="lin" valueType="num">
                                      <p:cBhvr>
                                        <p:cTn id="18"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5">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anim calcmode="lin" valueType="num">
                                      <p:cBhvr>
                                        <p:cTn id="25"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26"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27" dur="500"/>
                                        <p:tgtEl>
                                          <p:spTgt spid="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5">
                                            <p:txEl>
                                              <p:pRg st="2" end="2"/>
                                            </p:txEl>
                                          </p:spTgt>
                                        </p:tgtEl>
                                        <p:attrNameLst>
                                          <p:attrName>style.visibility</p:attrName>
                                        </p:attrNameLst>
                                      </p:cBhvr>
                                      <p:to>
                                        <p:strVal val="visible"/>
                                      </p:to>
                                    </p:set>
                                    <p:anim calcmode="lin" valueType="num">
                                      <p:cBhvr>
                                        <p:cTn id="32"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33"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34" dur="500"/>
                                        <p:tgtEl>
                                          <p:spTgt spid="5">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5">
                                            <p:txEl>
                                              <p:pRg st="3" end="3"/>
                                            </p:txEl>
                                          </p:spTgt>
                                        </p:tgtEl>
                                        <p:attrNameLst>
                                          <p:attrName>style.visibility</p:attrName>
                                        </p:attrNameLst>
                                      </p:cBhvr>
                                      <p:to>
                                        <p:strVal val="visible"/>
                                      </p:to>
                                    </p:set>
                                    <p:anim calcmode="lin" valueType="num">
                                      <p:cBhvr>
                                        <p:cTn id="39"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40"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41" dur="500"/>
                                        <p:tgtEl>
                                          <p:spTgt spid="5">
                                            <p:txEl>
                                              <p:pRg st="3" end="3"/>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5">
                                            <p:txEl>
                                              <p:pRg st="4" end="4"/>
                                            </p:txEl>
                                          </p:spTgt>
                                        </p:tgtEl>
                                        <p:attrNameLst>
                                          <p:attrName>style.visibility</p:attrName>
                                        </p:attrNameLst>
                                      </p:cBhvr>
                                      <p:to>
                                        <p:strVal val="visible"/>
                                      </p:to>
                                    </p:set>
                                    <p:anim calcmode="lin" valueType="num">
                                      <p:cBhvr>
                                        <p:cTn id="46"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47"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48" dur="500"/>
                                        <p:tgtEl>
                                          <p:spTgt spid="5">
                                            <p:txEl>
                                              <p:pRg st="4" end="4"/>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grpId="0" nodeType="clickEffect">
                                  <p:stCondLst>
                                    <p:cond delay="0"/>
                                  </p:stCondLst>
                                  <p:childTnLst>
                                    <p:set>
                                      <p:cBhvr>
                                        <p:cTn id="52" dur="1" fill="hold">
                                          <p:stCondLst>
                                            <p:cond delay="0"/>
                                          </p:stCondLst>
                                        </p:cTn>
                                        <p:tgtEl>
                                          <p:spTgt spid="5">
                                            <p:txEl>
                                              <p:pRg st="5" end="5"/>
                                            </p:txEl>
                                          </p:spTgt>
                                        </p:tgtEl>
                                        <p:attrNameLst>
                                          <p:attrName>style.visibility</p:attrName>
                                        </p:attrNameLst>
                                      </p:cBhvr>
                                      <p:to>
                                        <p:strVal val="visible"/>
                                      </p:to>
                                    </p:set>
                                    <p:anim calcmode="lin" valueType="num">
                                      <p:cBhvr>
                                        <p:cTn id="53"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54"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55" dur="500"/>
                                        <p:tgtEl>
                                          <p:spTgt spid="5">
                                            <p:txEl>
                                              <p:pRg st="5" end="5"/>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grpId="0" nodeType="clickEffect">
                                  <p:stCondLst>
                                    <p:cond delay="0"/>
                                  </p:stCondLst>
                                  <p:childTnLst>
                                    <p:set>
                                      <p:cBhvr>
                                        <p:cTn id="59" dur="1" fill="hold">
                                          <p:stCondLst>
                                            <p:cond delay="0"/>
                                          </p:stCondLst>
                                        </p:cTn>
                                        <p:tgtEl>
                                          <p:spTgt spid="5">
                                            <p:txEl>
                                              <p:pRg st="6" end="6"/>
                                            </p:txEl>
                                          </p:spTgt>
                                        </p:tgtEl>
                                        <p:attrNameLst>
                                          <p:attrName>style.visibility</p:attrName>
                                        </p:attrNameLst>
                                      </p:cBhvr>
                                      <p:to>
                                        <p:strVal val="visible"/>
                                      </p:to>
                                    </p:set>
                                    <p:anim calcmode="lin" valueType="num">
                                      <p:cBhvr>
                                        <p:cTn id="60"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61"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62"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bn-BD" dirty="0" smtClean="0">
                <a:solidFill>
                  <a:srgbClr val="FF0000"/>
                </a:solidFill>
                <a:latin typeface="NikoshBAN" pitchFamily="2" charset="0"/>
                <a:cs typeface="NikoshBAN" pitchFamily="2" charset="0"/>
              </a:rPr>
              <a:t>একে চিনতে পেরেছ? </a:t>
            </a:r>
            <a:endParaRPr lang="en-US" dirty="0">
              <a:solidFill>
                <a:srgbClr val="FF0000"/>
              </a:solidFill>
              <a:latin typeface="NikoshBAN" pitchFamily="2" charset="0"/>
              <a:cs typeface="NikoshBAN" pitchFamily="2" charset="0"/>
            </a:endParaRPr>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371600" y="1828801"/>
            <a:ext cx="3166192" cy="4267200"/>
          </a:xfrm>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105400" y="1905000"/>
            <a:ext cx="3276600" cy="4114800"/>
          </a:xfrm>
        </p:spPr>
      </p:pic>
    </p:spTree>
    <p:extLst>
      <p:ext uri="{BB962C8B-B14F-4D97-AF65-F5344CB8AC3E}">
        <p14:creationId xmlns:p14="http://schemas.microsoft.com/office/powerpoint/2010/main" val="4221970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80">
                                          <p:stCondLst>
                                            <p:cond delay="0"/>
                                          </p:stCondLst>
                                        </p:cTn>
                                        <p:tgtEl>
                                          <p:spTgt spid="5"/>
                                        </p:tgtEl>
                                      </p:cBhvr>
                                    </p:animEffect>
                                    <p:anim calcmode="lin" valueType="num">
                                      <p:cBhvr>
                                        <p:cTn id="13"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8" dur="26">
                                          <p:stCondLst>
                                            <p:cond delay="650"/>
                                          </p:stCondLst>
                                        </p:cTn>
                                        <p:tgtEl>
                                          <p:spTgt spid="5"/>
                                        </p:tgtEl>
                                      </p:cBhvr>
                                      <p:to x="100000" y="60000"/>
                                    </p:animScale>
                                    <p:animScale>
                                      <p:cBhvr>
                                        <p:cTn id="19" dur="166" decel="50000">
                                          <p:stCondLst>
                                            <p:cond delay="676"/>
                                          </p:stCondLst>
                                        </p:cTn>
                                        <p:tgtEl>
                                          <p:spTgt spid="5"/>
                                        </p:tgtEl>
                                      </p:cBhvr>
                                      <p:to x="100000" y="100000"/>
                                    </p:animScale>
                                    <p:animScale>
                                      <p:cBhvr>
                                        <p:cTn id="20" dur="26">
                                          <p:stCondLst>
                                            <p:cond delay="1312"/>
                                          </p:stCondLst>
                                        </p:cTn>
                                        <p:tgtEl>
                                          <p:spTgt spid="5"/>
                                        </p:tgtEl>
                                      </p:cBhvr>
                                      <p:to x="100000" y="80000"/>
                                    </p:animScale>
                                    <p:animScale>
                                      <p:cBhvr>
                                        <p:cTn id="21" dur="166" decel="50000">
                                          <p:stCondLst>
                                            <p:cond delay="1338"/>
                                          </p:stCondLst>
                                        </p:cTn>
                                        <p:tgtEl>
                                          <p:spTgt spid="5"/>
                                        </p:tgtEl>
                                      </p:cBhvr>
                                      <p:to x="100000" y="100000"/>
                                    </p:animScale>
                                    <p:animScale>
                                      <p:cBhvr>
                                        <p:cTn id="22" dur="26">
                                          <p:stCondLst>
                                            <p:cond delay="1642"/>
                                          </p:stCondLst>
                                        </p:cTn>
                                        <p:tgtEl>
                                          <p:spTgt spid="5"/>
                                        </p:tgtEl>
                                      </p:cBhvr>
                                      <p:to x="100000" y="90000"/>
                                    </p:animScale>
                                    <p:animScale>
                                      <p:cBhvr>
                                        <p:cTn id="23" dur="166" decel="50000">
                                          <p:stCondLst>
                                            <p:cond delay="1668"/>
                                          </p:stCondLst>
                                        </p:cTn>
                                        <p:tgtEl>
                                          <p:spTgt spid="5"/>
                                        </p:tgtEl>
                                      </p:cBhvr>
                                      <p:to x="100000" y="100000"/>
                                    </p:animScale>
                                    <p:animScale>
                                      <p:cBhvr>
                                        <p:cTn id="24" dur="26">
                                          <p:stCondLst>
                                            <p:cond delay="1808"/>
                                          </p:stCondLst>
                                        </p:cTn>
                                        <p:tgtEl>
                                          <p:spTgt spid="5"/>
                                        </p:tgtEl>
                                      </p:cBhvr>
                                      <p:to x="100000" y="95000"/>
                                    </p:animScale>
                                    <p:animScale>
                                      <p:cBhvr>
                                        <p:cTn id="25" dur="166" decel="50000">
                                          <p:stCondLst>
                                            <p:cond delay="1834"/>
                                          </p:stCondLst>
                                        </p:cTn>
                                        <p:tgtEl>
                                          <p:spTgt spid="5"/>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down)">
                                      <p:cBhvr>
                                        <p:cTn id="30" dur="580">
                                          <p:stCondLst>
                                            <p:cond delay="0"/>
                                          </p:stCondLst>
                                        </p:cTn>
                                        <p:tgtEl>
                                          <p:spTgt spid="6"/>
                                        </p:tgtEl>
                                      </p:cBhvr>
                                    </p:animEffect>
                                    <p:anim calcmode="lin" valueType="num">
                                      <p:cBhvr>
                                        <p:cTn id="31"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6" dur="26">
                                          <p:stCondLst>
                                            <p:cond delay="650"/>
                                          </p:stCondLst>
                                        </p:cTn>
                                        <p:tgtEl>
                                          <p:spTgt spid="6"/>
                                        </p:tgtEl>
                                      </p:cBhvr>
                                      <p:to x="100000" y="60000"/>
                                    </p:animScale>
                                    <p:animScale>
                                      <p:cBhvr>
                                        <p:cTn id="37" dur="166" decel="50000">
                                          <p:stCondLst>
                                            <p:cond delay="676"/>
                                          </p:stCondLst>
                                        </p:cTn>
                                        <p:tgtEl>
                                          <p:spTgt spid="6"/>
                                        </p:tgtEl>
                                      </p:cBhvr>
                                      <p:to x="100000" y="100000"/>
                                    </p:animScale>
                                    <p:animScale>
                                      <p:cBhvr>
                                        <p:cTn id="38" dur="26">
                                          <p:stCondLst>
                                            <p:cond delay="1312"/>
                                          </p:stCondLst>
                                        </p:cTn>
                                        <p:tgtEl>
                                          <p:spTgt spid="6"/>
                                        </p:tgtEl>
                                      </p:cBhvr>
                                      <p:to x="100000" y="80000"/>
                                    </p:animScale>
                                    <p:animScale>
                                      <p:cBhvr>
                                        <p:cTn id="39" dur="166" decel="50000">
                                          <p:stCondLst>
                                            <p:cond delay="1338"/>
                                          </p:stCondLst>
                                        </p:cTn>
                                        <p:tgtEl>
                                          <p:spTgt spid="6"/>
                                        </p:tgtEl>
                                      </p:cBhvr>
                                      <p:to x="100000" y="100000"/>
                                    </p:animScale>
                                    <p:animScale>
                                      <p:cBhvr>
                                        <p:cTn id="40" dur="26">
                                          <p:stCondLst>
                                            <p:cond delay="1642"/>
                                          </p:stCondLst>
                                        </p:cTn>
                                        <p:tgtEl>
                                          <p:spTgt spid="6"/>
                                        </p:tgtEl>
                                      </p:cBhvr>
                                      <p:to x="100000" y="90000"/>
                                    </p:animScale>
                                    <p:animScale>
                                      <p:cBhvr>
                                        <p:cTn id="41" dur="166" decel="50000">
                                          <p:stCondLst>
                                            <p:cond delay="1668"/>
                                          </p:stCondLst>
                                        </p:cTn>
                                        <p:tgtEl>
                                          <p:spTgt spid="6"/>
                                        </p:tgtEl>
                                      </p:cBhvr>
                                      <p:to x="100000" y="100000"/>
                                    </p:animScale>
                                    <p:animScale>
                                      <p:cBhvr>
                                        <p:cTn id="42" dur="26">
                                          <p:stCondLst>
                                            <p:cond delay="1808"/>
                                          </p:stCondLst>
                                        </p:cTn>
                                        <p:tgtEl>
                                          <p:spTgt spid="6"/>
                                        </p:tgtEl>
                                      </p:cBhvr>
                                      <p:to x="100000" y="95000"/>
                                    </p:animScale>
                                    <p:animScale>
                                      <p:cBhvr>
                                        <p:cTn id="43"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style>
          <a:lnRef idx="1">
            <a:schemeClr val="accent2"/>
          </a:lnRef>
          <a:fillRef idx="2">
            <a:schemeClr val="accent2"/>
          </a:fillRef>
          <a:effectRef idx="1">
            <a:schemeClr val="accent2"/>
          </a:effectRef>
          <a:fontRef idx="minor">
            <a:schemeClr val="dk1"/>
          </a:fontRef>
        </p:style>
        <p:txBody>
          <a:bodyPr/>
          <a:lstStyle/>
          <a:p>
            <a:r>
              <a:rPr lang="bn-BD" dirty="0" smtClean="0">
                <a:solidFill>
                  <a:srgbClr val="0070C0"/>
                </a:solidFill>
                <a:latin typeface="NikoshBAN" pitchFamily="2" charset="0"/>
                <a:cs typeface="NikoshBAN" pitchFamily="2" charset="0"/>
              </a:rPr>
              <a:t>আমরা আজ পড়ব </a:t>
            </a:r>
            <a:endParaRPr lang="en-US" dirty="0">
              <a:solidFill>
                <a:srgbClr val="0070C0"/>
              </a:solidFill>
              <a:latin typeface="NikoshBAN" pitchFamily="2" charset="0"/>
              <a:cs typeface="NikoshBAN" pitchFamily="2" charset="0"/>
            </a:endParaRPr>
          </a:p>
        </p:txBody>
      </p:sp>
      <p:sp>
        <p:nvSpPr>
          <p:cNvPr id="3" name="Subtitle 2"/>
          <p:cNvSpPr>
            <a:spLocks noGrp="1"/>
          </p:cNvSpPr>
          <p:nvPr>
            <p:ph type="subTitle" idx="1"/>
          </p:nvPr>
        </p:nvSpPr>
        <p:spPr>
          <a:xfrm>
            <a:off x="1371600" y="2286000"/>
            <a:ext cx="6400800" cy="3886200"/>
          </a:xfrm>
        </p:spPr>
        <p:style>
          <a:lnRef idx="1">
            <a:schemeClr val="accent1"/>
          </a:lnRef>
          <a:fillRef idx="2">
            <a:schemeClr val="accent1"/>
          </a:fillRef>
          <a:effectRef idx="1">
            <a:schemeClr val="accent1"/>
          </a:effectRef>
          <a:fontRef idx="minor">
            <a:schemeClr val="dk1"/>
          </a:fontRef>
        </p:style>
        <p:txBody>
          <a:bodyPr>
            <a:normAutofit/>
          </a:bodyPr>
          <a:lstStyle/>
          <a:p>
            <a:pPr algn="l"/>
            <a:r>
              <a:rPr lang="bn-BD" sz="5400" dirty="0" smtClean="0">
                <a:solidFill>
                  <a:srgbClr val="FF0000"/>
                </a:solidFill>
                <a:latin typeface="NikoshBAN" pitchFamily="2" charset="0"/>
                <a:cs typeface="NikoshBAN" pitchFamily="2" charset="0"/>
              </a:rPr>
              <a:t>রোকেয়া সাখাওয়াত হোসেন </a:t>
            </a:r>
          </a:p>
          <a:p>
            <a:pPr algn="l"/>
            <a:r>
              <a:rPr lang="bn-BD" sz="4000" dirty="0" smtClean="0">
                <a:latin typeface="NikoshBAN" pitchFamily="2" charset="0"/>
                <a:cs typeface="NikoshBAN" pitchFamily="2" charset="0"/>
              </a:rPr>
              <a:t>                   </a:t>
            </a:r>
            <a:r>
              <a:rPr lang="bn-BD" sz="4000" dirty="0" smtClean="0">
                <a:solidFill>
                  <a:srgbClr val="00B050"/>
                </a:solidFill>
                <a:latin typeface="NikoshBAN" pitchFamily="2" charset="0"/>
                <a:cs typeface="NikoshBAN" pitchFamily="2" charset="0"/>
              </a:rPr>
              <a:t>--- সেলিনা হোসেন </a:t>
            </a:r>
          </a:p>
          <a:p>
            <a:pPr algn="l"/>
            <a:r>
              <a:rPr lang="bn-BD" sz="4000" dirty="0" smtClean="0">
                <a:solidFill>
                  <a:schemeClr val="tx2">
                    <a:lumMod val="75000"/>
                  </a:schemeClr>
                </a:solidFill>
                <a:latin typeface="NikoshBAN" pitchFamily="2" charset="0"/>
                <a:cs typeface="NikoshBAN" pitchFamily="2" charset="0"/>
              </a:rPr>
              <a:t>৭ম শ্রেণি, বাংলা-প্রথম</a:t>
            </a:r>
          </a:p>
          <a:p>
            <a:pPr algn="l"/>
            <a:r>
              <a:rPr lang="bn-BD" sz="4000" dirty="0" smtClean="0">
                <a:solidFill>
                  <a:schemeClr val="tx2">
                    <a:lumMod val="75000"/>
                  </a:schemeClr>
                </a:solidFill>
                <a:latin typeface="NikoshBAN" pitchFamily="2" charset="0"/>
                <a:cs typeface="NikoshBAN" pitchFamily="2" charset="0"/>
              </a:rPr>
              <a:t>সময়-৫০ মিনিট </a:t>
            </a:r>
            <a:endParaRPr lang="en-US" sz="4000" dirty="0">
              <a:solidFill>
                <a:schemeClr val="tx2">
                  <a:lumMod val="75000"/>
                </a:schemeClr>
              </a:solidFill>
              <a:latin typeface="NikoshBAN" pitchFamily="2" charset="0"/>
              <a:cs typeface="NikoshBAN" pitchFamily="2" charset="0"/>
            </a:endParaRPr>
          </a:p>
        </p:txBody>
      </p:sp>
    </p:spTree>
    <p:extLst>
      <p:ext uri="{BB962C8B-B14F-4D97-AF65-F5344CB8AC3E}">
        <p14:creationId xmlns:p14="http://schemas.microsoft.com/office/powerpoint/2010/main" val="2486332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heel(1)">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heel(1)">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heel(1)">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heel(1)">
                                      <p:cBhvr>
                                        <p:cTn id="2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dk1"/>
          </a:lnRef>
          <a:fillRef idx="2">
            <a:schemeClr val="dk1"/>
          </a:fillRef>
          <a:effectRef idx="1">
            <a:schemeClr val="dk1"/>
          </a:effectRef>
          <a:fontRef idx="minor">
            <a:schemeClr val="dk1"/>
          </a:fontRef>
        </p:style>
        <p:txBody>
          <a:bodyPr/>
          <a:lstStyle/>
          <a:p>
            <a:r>
              <a:rPr lang="bn-BD" dirty="0" smtClean="0">
                <a:solidFill>
                  <a:srgbClr val="FF0000"/>
                </a:solidFill>
                <a:latin typeface="NikoshBAN" pitchFamily="2" charset="0"/>
                <a:cs typeface="NikoshBAN" pitchFamily="2" charset="0"/>
              </a:rPr>
              <a:t>উনি কে? </a:t>
            </a:r>
            <a:endParaRPr lang="en-US" dirty="0">
              <a:solidFill>
                <a:srgbClr val="FF0000"/>
              </a:solidFill>
              <a:latin typeface="NikoshBAN" pitchFamily="2" charset="0"/>
              <a:cs typeface="NikoshBAN" pitchFamily="2"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62200" y="1752601"/>
            <a:ext cx="4343399" cy="4267200"/>
          </a:xfrm>
        </p:spPr>
      </p:pic>
    </p:spTree>
    <p:extLst>
      <p:ext uri="{BB962C8B-B14F-4D97-AF65-F5344CB8AC3E}">
        <p14:creationId xmlns:p14="http://schemas.microsoft.com/office/powerpoint/2010/main" val="2430653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
            <a:ext cx="7772400" cy="1470025"/>
          </a:xfrm>
        </p:spPr>
        <p:style>
          <a:lnRef idx="1">
            <a:schemeClr val="accent2"/>
          </a:lnRef>
          <a:fillRef idx="2">
            <a:schemeClr val="accent2"/>
          </a:fillRef>
          <a:effectRef idx="1">
            <a:schemeClr val="accent2"/>
          </a:effectRef>
          <a:fontRef idx="minor">
            <a:schemeClr val="dk1"/>
          </a:fontRef>
        </p:style>
        <p:txBody>
          <a:bodyPr/>
          <a:lstStyle/>
          <a:p>
            <a:r>
              <a:rPr lang="bn-BD" dirty="0">
                <a:solidFill>
                  <a:srgbClr val="FF0000"/>
                </a:solidFill>
                <a:latin typeface="NikoshBAN" pitchFamily="2" charset="0"/>
                <a:cs typeface="NikoshBAN" pitchFamily="2" charset="0"/>
              </a:rPr>
              <a:t>সেলিনা হোসেন </a:t>
            </a:r>
            <a:r>
              <a:rPr lang="en-US" dirty="0"/>
              <a:t/>
            </a:r>
            <a:br>
              <a:rPr lang="en-US" dirty="0"/>
            </a:br>
            <a:endParaRPr lang="en-US" dirty="0"/>
          </a:p>
        </p:txBody>
      </p:sp>
      <p:sp>
        <p:nvSpPr>
          <p:cNvPr id="3" name="Subtitle 2"/>
          <p:cNvSpPr>
            <a:spLocks noGrp="1"/>
          </p:cNvSpPr>
          <p:nvPr>
            <p:ph type="subTitle" idx="1"/>
          </p:nvPr>
        </p:nvSpPr>
        <p:spPr>
          <a:xfrm>
            <a:off x="1371600" y="1676400"/>
            <a:ext cx="6400800" cy="5029200"/>
          </a:xfrm>
        </p:spPr>
        <p:style>
          <a:lnRef idx="1">
            <a:schemeClr val="accent3"/>
          </a:lnRef>
          <a:fillRef idx="2">
            <a:schemeClr val="accent3"/>
          </a:fillRef>
          <a:effectRef idx="1">
            <a:schemeClr val="accent3"/>
          </a:effectRef>
          <a:fontRef idx="minor">
            <a:schemeClr val="dk1"/>
          </a:fontRef>
        </p:style>
        <p:txBody>
          <a:bodyPr>
            <a:normAutofit fontScale="40000" lnSpcReduction="20000"/>
          </a:bodyPr>
          <a:lstStyle/>
          <a:p>
            <a:r>
              <a:rPr lang="bn-BD" b="1" dirty="0"/>
              <a:t>জন্মদিন:</a:t>
            </a:r>
            <a:r>
              <a:rPr lang="en-US" b="1" dirty="0"/>
              <a:t> </a:t>
            </a:r>
            <a:endParaRPr lang="en-US" dirty="0"/>
          </a:p>
          <a:p>
            <a:r>
              <a:rPr lang="en-US" dirty="0">
                <a:solidFill>
                  <a:srgbClr val="002060"/>
                </a:solidFill>
              </a:rPr>
              <a:t>Saturday, 14 June 1947</a:t>
            </a:r>
          </a:p>
          <a:p>
            <a:r>
              <a:rPr lang="bn-BD" dirty="0">
                <a:solidFill>
                  <a:srgbClr val="002060"/>
                </a:solidFill>
              </a:rPr>
              <a:t>সেলিনা হোসেন বাংলাদেশের একজন প্রখ্যাত নারী ঔপন্যাসিক। তাঁর উপন্যাসে প্রতিফলিত হয়েছে সমকালের সামাজিক ও রাজনৈতিক দ্বন্দ্ব্ব সংকটের সামগ্রিকতা। বাঙালির অহংকার ভাষা আন্দোলন ও মুক্তিযুদ্ধের প্রসঙ্গ তাঁর লেখায় নতুনমাত্রা যোগ করেছে।</a:t>
            </a:r>
            <a:endParaRPr lang="en-US" dirty="0">
              <a:solidFill>
                <a:srgbClr val="002060"/>
              </a:solidFill>
            </a:endParaRPr>
          </a:p>
          <a:p>
            <a:r>
              <a:rPr lang="bn-BD" b="1" dirty="0">
                <a:solidFill>
                  <a:srgbClr val="002060"/>
                </a:solidFill>
              </a:rPr>
              <a:t>জন্ম ও প্রাথমিক জীবন</a:t>
            </a:r>
            <a:r>
              <a:rPr lang="en-US" dirty="0">
                <a:solidFill>
                  <a:srgbClr val="002060"/>
                </a:solidFill>
              </a:rPr>
              <a:t/>
            </a:r>
            <a:br>
              <a:rPr lang="en-US" dirty="0">
                <a:solidFill>
                  <a:srgbClr val="002060"/>
                </a:solidFill>
              </a:rPr>
            </a:br>
            <a:r>
              <a:rPr lang="bn-BD" dirty="0">
                <a:solidFill>
                  <a:srgbClr val="002060"/>
                </a:solidFill>
              </a:rPr>
              <a:t>সেলিনা হোসেনের জন্ম ১৪ই জুন</a:t>
            </a:r>
            <a:r>
              <a:rPr lang="en-US" dirty="0">
                <a:solidFill>
                  <a:srgbClr val="002060"/>
                </a:solidFill>
              </a:rPr>
              <a:t>, </a:t>
            </a:r>
            <a:r>
              <a:rPr lang="bn-BD" dirty="0">
                <a:solidFill>
                  <a:srgbClr val="002060"/>
                </a:solidFill>
              </a:rPr>
              <a:t>১৯৪৭ সালে রাজশাহী শহরে। তাঁর পৈতৃক নিবাস লক্ষ্মীপুর জেলার হাজিরপাড়া গ্রাম।</a:t>
            </a:r>
            <a:endParaRPr lang="en-US" dirty="0">
              <a:solidFill>
                <a:srgbClr val="002060"/>
              </a:solidFill>
            </a:endParaRPr>
          </a:p>
          <a:p>
            <a:r>
              <a:rPr lang="bn-BD" b="1" dirty="0">
                <a:solidFill>
                  <a:srgbClr val="002060"/>
                </a:solidFill>
              </a:rPr>
              <a:t>শিক্ষা জীবন</a:t>
            </a:r>
            <a:r>
              <a:rPr lang="en-US" dirty="0">
                <a:solidFill>
                  <a:srgbClr val="002060"/>
                </a:solidFill>
              </a:rPr>
              <a:t/>
            </a:r>
            <a:br>
              <a:rPr lang="en-US" dirty="0">
                <a:solidFill>
                  <a:srgbClr val="002060"/>
                </a:solidFill>
              </a:rPr>
            </a:br>
            <a:r>
              <a:rPr lang="bn-BD" dirty="0">
                <a:solidFill>
                  <a:srgbClr val="002060"/>
                </a:solidFill>
              </a:rPr>
              <a:t>মহান ভাষা আন্দোলনের দুবছর পর পর (অর্থাৎ</a:t>
            </a:r>
            <a:r>
              <a:rPr lang="en-US" dirty="0">
                <a:solidFill>
                  <a:srgbClr val="002060"/>
                </a:solidFill>
              </a:rPr>
              <a:t>,</a:t>
            </a:r>
            <a:r>
              <a:rPr lang="bn-BD" dirty="0">
                <a:solidFill>
                  <a:srgbClr val="002060"/>
                </a:solidFill>
              </a:rPr>
              <a:t>১৯৫৪ সালে) বগুরার লতিফপুর প্রাইমারি স্কুলে ভর্তি হল বালিকা সেলিনা। ক্লাস থ্রিতে। ১৯৫৯ সালে রাজশাহীর নাথ গালর্স স্কুলে ক্লাস এইটে ভর্তি হন তিনি। নাথ গালর্স স্কুলের বেশির ভাগ শিক্ষক-শিক্ষকাই ছিলেন উদার আর মহৎ। কেননা</a:t>
            </a:r>
            <a:r>
              <a:rPr lang="en-US" dirty="0">
                <a:solidFill>
                  <a:srgbClr val="002060"/>
                </a:solidFill>
              </a:rPr>
              <a:t>, </a:t>
            </a:r>
            <a:r>
              <a:rPr lang="bn-BD" dirty="0">
                <a:solidFill>
                  <a:srgbClr val="002060"/>
                </a:solidFill>
              </a:rPr>
              <a:t>ছাত্রীদের তারা কেবল সিলেবাসে আটকে রাখেননি। নাথ গালর্স স্কুল থেকেই ম্যাট্রিক (তখন এস এস সি বলা হত না) পাশ করেন ১৯৬২ সালে। পরবর্তীতে ১৯৬৪ সালে রাজশাহী উইমেন্স কলেজে ভর্তি হন তিনি।</a:t>
            </a:r>
            <a:endParaRPr lang="en-US" dirty="0">
              <a:solidFill>
                <a:srgbClr val="002060"/>
              </a:solidFill>
            </a:endParaRPr>
          </a:p>
          <a:p>
            <a:r>
              <a:rPr lang="bn-BD" b="1" dirty="0">
                <a:solidFill>
                  <a:srgbClr val="002060"/>
                </a:solidFill>
              </a:rPr>
              <a:t>কর্মজীবন</a:t>
            </a:r>
            <a:r>
              <a:rPr lang="en-US" dirty="0">
                <a:solidFill>
                  <a:srgbClr val="002060"/>
                </a:solidFill>
              </a:rPr>
              <a:t/>
            </a:r>
            <a:br>
              <a:rPr lang="en-US" dirty="0">
                <a:solidFill>
                  <a:srgbClr val="002060"/>
                </a:solidFill>
              </a:rPr>
            </a:br>
            <a:r>
              <a:rPr lang="bn-BD" dirty="0">
                <a:solidFill>
                  <a:srgbClr val="002060"/>
                </a:solidFill>
              </a:rPr>
              <a:t>সেলিনা হোসেনের কর্মজীবন শুরু হয় ১৯৭০ সালে বাংলা একাডেমীর গবেষণা সহকারী হিসেবে। তিনি ১৯৬৮ সালে বিশ্ববিদ্যালয় থেকে বেরিয়ে চাকরী পাওয়ার আগ পর্যন্ত বিভিন্ন পত্রিকাতে উপসম্পাদকীয়তে নিয়মিত লিখতেন। ১৯৭০ সালে দুটো চাকরীর ইন্টারভিউয়ের জন্য চিঠি পান। একটি বাংলা একাডেমিতে অন্যটি পাবলিক সার্ভির্স কমিশন থেকে সরকারী কলেজের জন্য। বাংলা একাডেমীর চাকরীর ইন্টারভিউ বোর্ডে ছিলেন বাংলা একাডেমীর তৎকালীন পরিচালক কবীর চৌধুরী</a:t>
            </a:r>
            <a:r>
              <a:rPr lang="en-US" dirty="0">
                <a:solidFill>
                  <a:srgbClr val="002060"/>
                </a:solidFill>
              </a:rPr>
              <a:t>, </a:t>
            </a:r>
            <a:r>
              <a:rPr lang="bn-BD" dirty="0">
                <a:solidFill>
                  <a:srgbClr val="002060"/>
                </a:solidFill>
              </a:rPr>
              <a:t>ড. মুহম্মদ এনামুল হক</a:t>
            </a:r>
            <a:r>
              <a:rPr lang="en-US" dirty="0">
                <a:solidFill>
                  <a:srgbClr val="002060"/>
                </a:solidFill>
              </a:rPr>
              <a:t>, </a:t>
            </a:r>
            <a:r>
              <a:rPr lang="bn-BD" dirty="0">
                <a:solidFill>
                  <a:srgbClr val="002060"/>
                </a:solidFill>
              </a:rPr>
              <a:t>ড. নীলিমা ইব্রাহিম</a:t>
            </a:r>
            <a:r>
              <a:rPr lang="en-US" dirty="0">
                <a:solidFill>
                  <a:srgbClr val="002060"/>
                </a:solidFill>
              </a:rPr>
              <a:t>, </a:t>
            </a:r>
            <a:r>
              <a:rPr lang="bn-BD" dirty="0">
                <a:solidFill>
                  <a:srgbClr val="002060"/>
                </a:solidFill>
              </a:rPr>
              <a:t>আবদুল্লাহ আলমুতী শরফুদ্দীন প্রমুখ। এর পাশাপাশি পাবলিক সার্ভিস কমিশনে সরকারি কলেজের চাকরির জন্য ইন্টারভিউ দিতে গিয়ে বোর্ডে শহীদ অধ্যাপক মুনীর চৌধুরীকে পান</a:t>
            </a:r>
            <a:r>
              <a:rPr lang="bn-BD" dirty="0"/>
              <a:t>।</a:t>
            </a:r>
            <a:endParaRPr lang="en-US" dirty="0"/>
          </a:p>
          <a:p>
            <a:endParaRPr lang="en-US" dirty="0"/>
          </a:p>
        </p:txBody>
      </p:sp>
    </p:spTree>
    <p:extLst>
      <p:ext uri="{BB962C8B-B14F-4D97-AF65-F5344CB8AC3E}">
        <p14:creationId xmlns:p14="http://schemas.microsoft.com/office/powerpoint/2010/main" val="3217883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wheel(1)">
                                      <p:cBhvr>
                                        <p:cTn id="12" dur="20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wheel(1)">
                                      <p:cBhvr>
                                        <p:cTn id="17" dur="20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wheel(1)">
                                      <p:cBhvr>
                                        <p:cTn id="22" dur="20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wheel(1)">
                                      <p:cBhvr>
                                        <p:cTn id="27" dur="20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wheel(1)">
                                      <p:cBhvr>
                                        <p:cTn id="32" dur="20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wheel(1)">
                                      <p:cBhvr>
                                        <p:cTn id="37" dur="2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wheel(1)">
                                      <p:cBhvr>
                                        <p:cTn id="4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bn-BD" dirty="0" smtClean="0">
                <a:solidFill>
                  <a:srgbClr val="FF0000"/>
                </a:solidFill>
                <a:latin typeface="NikoshBAN" pitchFamily="2" charset="0"/>
                <a:cs typeface="NikoshBAN" pitchFamily="2" charset="0"/>
              </a:rPr>
              <a:t>এই বইগুলো কার লিখা? </a:t>
            </a:r>
            <a:endParaRPr lang="en-US" dirty="0">
              <a:solidFill>
                <a:srgbClr val="FF0000"/>
              </a:solidFill>
              <a:latin typeface="NikoshBAN" pitchFamily="2" charset="0"/>
              <a:cs typeface="NikoshBAN" pitchFamily="2"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5400" y="2057401"/>
            <a:ext cx="2514600" cy="3280064"/>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6400" y="2057400"/>
            <a:ext cx="2590800" cy="3124200"/>
          </a:xfrm>
          <a:prstGeom prst="rect">
            <a:avLst/>
          </a:prstGeom>
        </p:spPr>
      </p:pic>
    </p:spTree>
    <p:extLst>
      <p:ext uri="{BB962C8B-B14F-4D97-AF65-F5344CB8AC3E}">
        <p14:creationId xmlns:p14="http://schemas.microsoft.com/office/powerpoint/2010/main" val="980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80">
                                          <p:stCondLst>
                                            <p:cond delay="0"/>
                                          </p:stCondLst>
                                        </p:cTn>
                                        <p:tgtEl>
                                          <p:spTgt spid="4"/>
                                        </p:tgtEl>
                                      </p:cBhvr>
                                    </p:animEffect>
                                    <p:anim calcmode="lin" valueType="num">
                                      <p:cBhvr>
                                        <p:cTn id="13"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8" dur="26">
                                          <p:stCondLst>
                                            <p:cond delay="650"/>
                                          </p:stCondLst>
                                        </p:cTn>
                                        <p:tgtEl>
                                          <p:spTgt spid="4"/>
                                        </p:tgtEl>
                                      </p:cBhvr>
                                      <p:to x="100000" y="60000"/>
                                    </p:animScale>
                                    <p:animScale>
                                      <p:cBhvr>
                                        <p:cTn id="19" dur="166" decel="50000">
                                          <p:stCondLst>
                                            <p:cond delay="676"/>
                                          </p:stCondLst>
                                        </p:cTn>
                                        <p:tgtEl>
                                          <p:spTgt spid="4"/>
                                        </p:tgtEl>
                                      </p:cBhvr>
                                      <p:to x="100000" y="100000"/>
                                    </p:animScale>
                                    <p:animScale>
                                      <p:cBhvr>
                                        <p:cTn id="20" dur="26">
                                          <p:stCondLst>
                                            <p:cond delay="1312"/>
                                          </p:stCondLst>
                                        </p:cTn>
                                        <p:tgtEl>
                                          <p:spTgt spid="4"/>
                                        </p:tgtEl>
                                      </p:cBhvr>
                                      <p:to x="100000" y="80000"/>
                                    </p:animScale>
                                    <p:animScale>
                                      <p:cBhvr>
                                        <p:cTn id="21" dur="166" decel="50000">
                                          <p:stCondLst>
                                            <p:cond delay="1338"/>
                                          </p:stCondLst>
                                        </p:cTn>
                                        <p:tgtEl>
                                          <p:spTgt spid="4"/>
                                        </p:tgtEl>
                                      </p:cBhvr>
                                      <p:to x="100000" y="100000"/>
                                    </p:animScale>
                                    <p:animScale>
                                      <p:cBhvr>
                                        <p:cTn id="22" dur="26">
                                          <p:stCondLst>
                                            <p:cond delay="1642"/>
                                          </p:stCondLst>
                                        </p:cTn>
                                        <p:tgtEl>
                                          <p:spTgt spid="4"/>
                                        </p:tgtEl>
                                      </p:cBhvr>
                                      <p:to x="100000" y="90000"/>
                                    </p:animScale>
                                    <p:animScale>
                                      <p:cBhvr>
                                        <p:cTn id="23" dur="166" decel="50000">
                                          <p:stCondLst>
                                            <p:cond delay="1668"/>
                                          </p:stCondLst>
                                        </p:cTn>
                                        <p:tgtEl>
                                          <p:spTgt spid="4"/>
                                        </p:tgtEl>
                                      </p:cBhvr>
                                      <p:to x="100000" y="100000"/>
                                    </p:animScale>
                                    <p:animScale>
                                      <p:cBhvr>
                                        <p:cTn id="24" dur="26">
                                          <p:stCondLst>
                                            <p:cond delay="1808"/>
                                          </p:stCondLst>
                                        </p:cTn>
                                        <p:tgtEl>
                                          <p:spTgt spid="4"/>
                                        </p:tgtEl>
                                      </p:cBhvr>
                                      <p:to x="100000" y="95000"/>
                                    </p:animScale>
                                    <p:animScale>
                                      <p:cBhvr>
                                        <p:cTn id="25" dur="166" decel="50000">
                                          <p:stCondLst>
                                            <p:cond delay="1834"/>
                                          </p:stCondLst>
                                        </p:cTn>
                                        <p:tgtEl>
                                          <p:spTgt spid="4"/>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down)">
                                      <p:cBhvr>
                                        <p:cTn id="30" dur="580">
                                          <p:stCondLst>
                                            <p:cond delay="0"/>
                                          </p:stCondLst>
                                        </p:cTn>
                                        <p:tgtEl>
                                          <p:spTgt spid="5"/>
                                        </p:tgtEl>
                                      </p:cBhvr>
                                    </p:animEffect>
                                    <p:anim calcmode="lin" valueType="num">
                                      <p:cBhvr>
                                        <p:cTn id="31"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6" dur="26">
                                          <p:stCondLst>
                                            <p:cond delay="650"/>
                                          </p:stCondLst>
                                        </p:cTn>
                                        <p:tgtEl>
                                          <p:spTgt spid="5"/>
                                        </p:tgtEl>
                                      </p:cBhvr>
                                      <p:to x="100000" y="60000"/>
                                    </p:animScale>
                                    <p:animScale>
                                      <p:cBhvr>
                                        <p:cTn id="37" dur="166" decel="50000">
                                          <p:stCondLst>
                                            <p:cond delay="676"/>
                                          </p:stCondLst>
                                        </p:cTn>
                                        <p:tgtEl>
                                          <p:spTgt spid="5"/>
                                        </p:tgtEl>
                                      </p:cBhvr>
                                      <p:to x="100000" y="100000"/>
                                    </p:animScale>
                                    <p:animScale>
                                      <p:cBhvr>
                                        <p:cTn id="38" dur="26">
                                          <p:stCondLst>
                                            <p:cond delay="1312"/>
                                          </p:stCondLst>
                                        </p:cTn>
                                        <p:tgtEl>
                                          <p:spTgt spid="5"/>
                                        </p:tgtEl>
                                      </p:cBhvr>
                                      <p:to x="100000" y="80000"/>
                                    </p:animScale>
                                    <p:animScale>
                                      <p:cBhvr>
                                        <p:cTn id="39" dur="166" decel="50000">
                                          <p:stCondLst>
                                            <p:cond delay="1338"/>
                                          </p:stCondLst>
                                        </p:cTn>
                                        <p:tgtEl>
                                          <p:spTgt spid="5"/>
                                        </p:tgtEl>
                                      </p:cBhvr>
                                      <p:to x="100000" y="100000"/>
                                    </p:animScale>
                                    <p:animScale>
                                      <p:cBhvr>
                                        <p:cTn id="40" dur="26">
                                          <p:stCondLst>
                                            <p:cond delay="1642"/>
                                          </p:stCondLst>
                                        </p:cTn>
                                        <p:tgtEl>
                                          <p:spTgt spid="5"/>
                                        </p:tgtEl>
                                      </p:cBhvr>
                                      <p:to x="100000" y="90000"/>
                                    </p:animScale>
                                    <p:animScale>
                                      <p:cBhvr>
                                        <p:cTn id="41" dur="166" decel="50000">
                                          <p:stCondLst>
                                            <p:cond delay="1668"/>
                                          </p:stCondLst>
                                        </p:cTn>
                                        <p:tgtEl>
                                          <p:spTgt spid="5"/>
                                        </p:tgtEl>
                                      </p:cBhvr>
                                      <p:to x="100000" y="100000"/>
                                    </p:animScale>
                                    <p:animScale>
                                      <p:cBhvr>
                                        <p:cTn id="42" dur="26">
                                          <p:stCondLst>
                                            <p:cond delay="1808"/>
                                          </p:stCondLst>
                                        </p:cTn>
                                        <p:tgtEl>
                                          <p:spTgt spid="5"/>
                                        </p:tgtEl>
                                      </p:cBhvr>
                                      <p:to x="100000" y="95000"/>
                                    </p:animScale>
                                    <p:animScale>
                                      <p:cBhvr>
                                        <p:cTn id="43"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style>
          <a:lnRef idx="0">
            <a:schemeClr val="accent5"/>
          </a:lnRef>
          <a:fillRef idx="3">
            <a:schemeClr val="accent5"/>
          </a:fillRef>
          <a:effectRef idx="3">
            <a:schemeClr val="accent5"/>
          </a:effectRef>
          <a:fontRef idx="minor">
            <a:schemeClr val="lt1"/>
          </a:fontRef>
        </p:style>
        <p:txBody>
          <a:bodyPr/>
          <a:lstStyle/>
          <a:p>
            <a:r>
              <a:rPr lang="bn-BD" dirty="0" smtClean="0">
                <a:solidFill>
                  <a:srgbClr val="FF0000"/>
                </a:solidFill>
                <a:latin typeface="NikoshBAN" pitchFamily="2" charset="0"/>
                <a:cs typeface="NikoshBAN" pitchFamily="2" charset="0"/>
              </a:rPr>
              <a:t>দলীয় কাজঃ </a:t>
            </a:r>
            <a:endParaRPr lang="en-US" dirty="0">
              <a:solidFill>
                <a:srgbClr val="FF0000"/>
              </a:solidFill>
              <a:latin typeface="NikoshBAN" pitchFamily="2" charset="0"/>
              <a:cs typeface="NikoshBAN" pitchFamily="2" charset="0"/>
            </a:endParaRPr>
          </a:p>
        </p:txBody>
      </p:sp>
      <p:sp>
        <p:nvSpPr>
          <p:cNvPr id="3" name="Subtitle 2"/>
          <p:cNvSpPr>
            <a:spLocks noGrp="1"/>
          </p:cNvSpPr>
          <p:nvPr>
            <p:ph type="subTitle" idx="1"/>
          </p:nvPr>
        </p:nvSpPr>
        <p:spPr/>
        <p:style>
          <a:lnRef idx="1">
            <a:schemeClr val="accent2"/>
          </a:lnRef>
          <a:fillRef idx="2">
            <a:schemeClr val="accent2"/>
          </a:fillRef>
          <a:effectRef idx="1">
            <a:schemeClr val="accent2"/>
          </a:effectRef>
          <a:fontRef idx="minor">
            <a:schemeClr val="dk1"/>
          </a:fontRef>
        </p:style>
        <p:txBody>
          <a:bodyPr/>
          <a:lstStyle/>
          <a:p>
            <a:r>
              <a:rPr lang="bn-BD" dirty="0" smtClean="0">
                <a:solidFill>
                  <a:srgbClr val="002060"/>
                </a:solidFill>
                <a:latin typeface="NikoshBAN" pitchFamily="2" charset="0"/>
                <a:cs typeface="NikoshBAN" pitchFamily="2" charset="0"/>
              </a:rPr>
              <a:t>রোকেয়ার বই ও  সংগঠন </a:t>
            </a:r>
          </a:p>
          <a:p>
            <a:r>
              <a:rPr lang="bn-BD" dirty="0" smtClean="0">
                <a:solidFill>
                  <a:srgbClr val="002060"/>
                </a:solidFill>
                <a:latin typeface="NikoshBAN" pitchFamily="2" charset="0"/>
                <a:cs typeface="NikoshBAN" pitchFamily="2" charset="0"/>
              </a:rPr>
              <a:t>নাম লিখ </a:t>
            </a:r>
            <a:endParaRPr lang="en-US" dirty="0">
              <a:solidFill>
                <a:srgbClr val="002060"/>
              </a:solidFill>
              <a:latin typeface="NikoshBAN" pitchFamily="2" charset="0"/>
              <a:cs typeface="NikoshBAN" pitchFamily="2" charset="0"/>
            </a:endParaRPr>
          </a:p>
        </p:txBody>
      </p:sp>
    </p:spTree>
    <p:extLst>
      <p:ext uri="{BB962C8B-B14F-4D97-AF65-F5344CB8AC3E}">
        <p14:creationId xmlns:p14="http://schemas.microsoft.com/office/powerpoint/2010/main" val="3291154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randombar(horizontal)">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bn-BD" dirty="0" smtClean="0">
                <a:solidFill>
                  <a:srgbClr val="FF0000"/>
                </a:solidFill>
              </a:rPr>
              <a:t>মূল্যায়ণঃ </a:t>
            </a:r>
            <a:endParaRPr lang="en-US" dirty="0">
              <a:solidFill>
                <a:srgbClr val="FF0000"/>
              </a:solidFill>
            </a:endParaRPr>
          </a:p>
        </p:txBody>
      </p:sp>
      <p:sp>
        <p:nvSpPr>
          <p:cNvPr id="3" name="Content Placeholder 2"/>
          <p:cNvSpPr>
            <a:spLocks noGrp="1"/>
          </p:cNvSpPr>
          <p:nvPr>
            <p:ph idx="1"/>
          </p:nvPr>
        </p:nvSpPr>
        <p:spPr/>
        <p:txBody>
          <a:bodyPr/>
          <a:lstStyle/>
          <a:p>
            <a:pPr marL="514350" indent="-514350">
              <a:buAutoNum type="arabicParenBoth"/>
            </a:pPr>
            <a:r>
              <a:rPr lang="bn-BD" dirty="0" smtClean="0">
                <a:latin typeface="NikoshBAN" pitchFamily="2" charset="0"/>
                <a:cs typeface="NikoshBAN" pitchFamily="2" charset="0"/>
              </a:rPr>
              <a:t>“মতিচুর” কার লিখা?</a:t>
            </a:r>
          </a:p>
          <a:p>
            <a:pPr marL="514350" indent="-514350">
              <a:buAutoNum type="arabicParenBoth"/>
            </a:pPr>
            <a:r>
              <a:rPr lang="bn-BD" dirty="0" smtClean="0">
                <a:latin typeface="NikoshBAN" pitchFamily="2" charset="0"/>
                <a:cs typeface="NikoshBAN" pitchFamily="2" charset="0"/>
              </a:rPr>
              <a:t>“হাঙর নদী গ্রেনেড” কার লিখা? </a:t>
            </a:r>
          </a:p>
          <a:p>
            <a:pPr marL="514350" indent="-514350">
              <a:buAutoNum type="arabicParenBoth"/>
            </a:pPr>
            <a:r>
              <a:rPr lang="bn-BD" dirty="0" smtClean="0">
                <a:latin typeface="NikoshBAN" pitchFamily="2" charset="0"/>
                <a:cs typeface="NikoshBAN" pitchFamily="2" charset="0"/>
              </a:rPr>
              <a:t>অগ্রদূত অর্থ কী?</a:t>
            </a:r>
          </a:p>
          <a:p>
            <a:pPr marL="514350" indent="-514350">
              <a:buAutoNum type="arabicParenBoth"/>
            </a:pPr>
            <a:r>
              <a:rPr lang="bn-BD" dirty="0" smtClean="0">
                <a:latin typeface="NikoshBAN" pitchFamily="2" charset="0"/>
                <a:cs typeface="NikoshBAN" pitchFamily="2" charset="0"/>
              </a:rPr>
              <a:t>রোকেয়া সাখাওয়াতের জন্ম ও মৃত্যু তারিখ? </a:t>
            </a:r>
          </a:p>
          <a:p>
            <a:pPr marL="514350" indent="-514350">
              <a:buAutoNum type="arabicParenBoth"/>
            </a:pPr>
            <a:r>
              <a:rPr lang="bn-BD" dirty="0" smtClean="0">
                <a:latin typeface="NikoshBAN" pitchFamily="2" charset="0"/>
                <a:cs typeface="NikoshBAN" pitchFamily="2" charset="0"/>
              </a:rPr>
              <a:t>মহিলাদের জন্য কী সংগঠন করেছিলেন?</a:t>
            </a:r>
          </a:p>
          <a:p>
            <a:pPr marL="514350" indent="-514350">
              <a:buAutoNum type="arabicParenBoth"/>
            </a:pPr>
            <a:r>
              <a:rPr lang="bn-BD" dirty="0" smtClean="0">
                <a:latin typeface="NikoshBAN" pitchFamily="2" charset="0"/>
                <a:cs typeface="NikoshBAN" pitchFamily="2" charset="0"/>
              </a:rPr>
              <a:t>রোকেয়ার প্রতিষ্ঠিত বিদ্যালয়ের নাম কী?</a:t>
            </a:r>
          </a:p>
          <a:p>
            <a:pPr marL="514350" indent="-514350">
              <a:buFont typeface="Arial" pitchFamily="34" charset="0"/>
              <a:buAutoNum type="arabicParenBoth"/>
            </a:pPr>
            <a:r>
              <a:rPr lang="bn-BD" dirty="0" smtClean="0">
                <a:latin typeface="NikoshBAN" pitchFamily="2" charset="0"/>
                <a:cs typeface="NikoshBAN" pitchFamily="2" charset="0"/>
              </a:rPr>
              <a:t>লা-খেরাজ </a:t>
            </a:r>
            <a:r>
              <a:rPr lang="bn-BD" dirty="0" smtClean="0">
                <a:latin typeface="NikoshBAN" pitchFamily="2" charset="0"/>
                <a:cs typeface="NikoshBAN" pitchFamily="2" charset="0"/>
              </a:rPr>
              <a:t>অর্থ কী?</a:t>
            </a:r>
          </a:p>
          <a:p>
            <a:pPr marL="0" indent="0">
              <a:buNone/>
            </a:pPr>
            <a:endParaRPr lang="bn-BD" dirty="0" smtClean="0"/>
          </a:p>
          <a:p>
            <a:pPr marL="514350" indent="-514350">
              <a:buAutoNum type="arabicParenBoth"/>
            </a:pPr>
            <a:endParaRPr lang="en-US" dirty="0"/>
          </a:p>
        </p:txBody>
      </p:sp>
    </p:spTree>
    <p:extLst>
      <p:ext uri="{BB962C8B-B14F-4D97-AF65-F5344CB8AC3E}">
        <p14:creationId xmlns:p14="http://schemas.microsoft.com/office/powerpoint/2010/main" val="285769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heel(1)">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heel(1)">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heel(1)">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heel(1)">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wheel(1)">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wheel(1)">
                                      <p:cBhvr>
                                        <p:cTn id="4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n-BD" dirty="0" smtClean="0">
                <a:solidFill>
                  <a:srgbClr val="FF0000"/>
                </a:solidFill>
              </a:rPr>
              <a:t>আবার দেখা হবে </a:t>
            </a:r>
            <a:endParaRPr lang="en-US" dirty="0">
              <a:solidFill>
                <a:srgbClr val="FF0000"/>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67000" y="1676400"/>
            <a:ext cx="4133850" cy="4854661"/>
          </a:xfrm>
        </p:spPr>
      </p:pic>
    </p:spTree>
    <p:extLst>
      <p:ext uri="{BB962C8B-B14F-4D97-AF65-F5344CB8AC3E}">
        <p14:creationId xmlns:p14="http://schemas.microsoft.com/office/powerpoint/2010/main" val="3170893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anim calcmode="lin" valueType="num">
                                      <p:cBhvr>
                                        <p:cTn id="13" dur="2000" fill="hold"/>
                                        <p:tgtEl>
                                          <p:spTgt spid="4"/>
                                        </p:tgtEl>
                                        <p:attrNameLst>
                                          <p:attrName>ppt_w</p:attrName>
                                        </p:attrNameLst>
                                      </p:cBhvr>
                                      <p:tavLst>
                                        <p:tav tm="0" fmla="#ppt_w*sin(2.5*pi*$)">
                                          <p:val>
                                            <p:fltVal val="0"/>
                                          </p:val>
                                        </p:tav>
                                        <p:tav tm="100000">
                                          <p:val>
                                            <p:fltVal val="1"/>
                                          </p:val>
                                        </p:tav>
                                      </p:tavLst>
                                    </p:anim>
                                    <p:anim calcmode="lin" valueType="num">
                                      <p:cBhvr>
                                        <p:cTn id="14"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TotalTime>
  <Words>107</Words>
  <Application>Microsoft Office PowerPoint</Application>
  <PresentationFormat>On-screen Show (4:3)</PresentationFormat>
  <Paragraphs>37</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স্বাগতম </vt:lpstr>
      <vt:lpstr>PowerPoint Presentation</vt:lpstr>
      <vt:lpstr>মোহাম্মদ শাহজামান</vt:lpstr>
      <vt:lpstr>একে চিনতে পেরেছ? </vt:lpstr>
      <vt:lpstr>আমরা আজ পড়ব </vt:lpstr>
      <vt:lpstr>উনি কে? </vt:lpstr>
      <vt:lpstr>সেলিনা হোসেন  </vt:lpstr>
      <vt:lpstr>এই বইগুলো কার লিখা? </vt:lpstr>
      <vt:lpstr>দলীয় কাজঃ </vt:lpstr>
      <vt:lpstr>মূল্যায়ণঃ </vt:lpstr>
      <vt:lpstr>আবার দেখা হবে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স্বাগতম</dc:title>
  <dc:creator>samsung</dc:creator>
  <cp:lastModifiedBy>samsung</cp:lastModifiedBy>
  <cp:revision>5</cp:revision>
  <dcterms:created xsi:type="dcterms:W3CDTF">2013-10-02T05:56:35Z</dcterms:created>
  <dcterms:modified xsi:type="dcterms:W3CDTF">2013-10-02T06:35:14Z</dcterms:modified>
</cp:coreProperties>
</file>